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76" r:id="rId1"/>
  </p:sldMasterIdLst>
  <p:notesMasterIdLst>
    <p:notesMasterId r:id="rId3"/>
  </p:notesMasterIdLst>
  <p:handoutMasterIdLst>
    <p:handoutMasterId r:id="rId4"/>
  </p:handoutMasterIdLst>
  <p:sldIdLst>
    <p:sldId id="261" r:id="rId2"/>
  </p:sldIdLst>
  <p:sldSz cx="7775575" cy="10907713"/>
  <p:notesSz cx="6735763" cy="9866313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ja-JP"/>
    </a:defPPr>
    <a:lvl1pPr marL="0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35">
          <p15:clr>
            <a:srgbClr val="A4A3A4"/>
          </p15:clr>
        </p15:guide>
        <p15:guide id="2" pos="244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92">
          <p15:clr>
            <a:srgbClr val="A4A3A4"/>
          </p15:clr>
        </p15:guide>
        <p15:guide id="2" pos="2305">
          <p15:clr>
            <a:srgbClr val="A4A3A4"/>
          </p15:clr>
        </p15:guide>
        <p15:guide id="3" orient="horz" pos="3108">
          <p15:clr>
            <a:srgbClr val="A4A3A4"/>
          </p15:clr>
        </p15:guide>
        <p15:guide id="4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CC"/>
    <a:srgbClr val="E50011"/>
    <a:srgbClr val="CC3300"/>
    <a:srgbClr val="0099FF"/>
    <a:srgbClr val="77531E"/>
    <a:srgbClr val="C8152D"/>
    <a:srgbClr val="CC0000"/>
    <a:srgbClr val="663300"/>
    <a:srgbClr val="996633"/>
    <a:srgbClr val="FFFF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33" autoAdjust="0"/>
    <p:restoredTop sz="99150" autoAdjust="0"/>
  </p:normalViewPr>
  <p:slideViewPr>
    <p:cSldViewPr snapToGrid="0">
      <p:cViewPr varScale="1">
        <p:scale>
          <a:sx n="46" d="100"/>
          <a:sy n="46" d="100"/>
        </p:scale>
        <p:origin x="2214" y="54"/>
      </p:cViewPr>
      <p:guideLst>
        <p:guide orient="horz" pos="3435"/>
        <p:guide pos="244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0" d="100"/>
          <a:sy n="70" d="100"/>
        </p:scale>
        <p:origin x="-2148" y="-108"/>
      </p:cViewPr>
      <p:guideLst>
        <p:guide orient="horz" pos="3292"/>
        <p:guide pos="2305"/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5" y="0"/>
            <a:ext cx="2919318" cy="493091"/>
          </a:xfrm>
          <a:prstGeom prst="rect">
            <a:avLst/>
          </a:prstGeom>
        </p:spPr>
        <p:txBody>
          <a:bodyPr vert="horz" lIns="85391" tIns="42697" rIns="85391" bIns="42697" rtlCol="0"/>
          <a:lstStyle>
            <a:lvl1pPr algn="l">
              <a:defRPr sz="10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4989" y="0"/>
            <a:ext cx="2919318" cy="493091"/>
          </a:xfrm>
          <a:prstGeom prst="rect">
            <a:avLst/>
          </a:prstGeom>
        </p:spPr>
        <p:txBody>
          <a:bodyPr vert="horz" lIns="85391" tIns="42697" rIns="85391" bIns="42697" rtlCol="0"/>
          <a:lstStyle>
            <a:lvl1pPr algn="r">
              <a:defRPr sz="1000"/>
            </a:lvl1pPr>
          </a:lstStyle>
          <a:p>
            <a:fld id="{EA4C0380-2DE9-498B-B68D-60B46204BA80}" type="datetimeFigureOut">
              <a:rPr kumimoji="1" lang="ja-JP" altLang="en-US" smtClean="0"/>
              <a:t>2023/7/21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5" y="9371729"/>
            <a:ext cx="2919318" cy="493090"/>
          </a:xfrm>
          <a:prstGeom prst="rect">
            <a:avLst/>
          </a:prstGeom>
        </p:spPr>
        <p:txBody>
          <a:bodyPr vert="horz" lIns="85391" tIns="42697" rIns="85391" bIns="42697" rtlCol="0" anchor="b"/>
          <a:lstStyle>
            <a:lvl1pPr algn="l">
              <a:defRPr sz="1000"/>
            </a:lvl1pPr>
          </a:lstStyle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4989" y="9371729"/>
            <a:ext cx="2919318" cy="493090"/>
          </a:xfrm>
          <a:prstGeom prst="rect">
            <a:avLst/>
          </a:prstGeom>
        </p:spPr>
        <p:txBody>
          <a:bodyPr vert="horz" lIns="85391" tIns="42697" rIns="85391" bIns="42697" rtlCol="0" anchor="b"/>
          <a:lstStyle>
            <a:lvl1pPr algn="r">
              <a:defRPr sz="1000"/>
            </a:lvl1pPr>
          </a:lstStyle>
          <a:p>
            <a:fld id="{78A262EF-70DF-4926-8929-0A60A2E81DC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540521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7" y="3"/>
            <a:ext cx="2918830" cy="495028"/>
          </a:xfrm>
          <a:prstGeom prst="rect">
            <a:avLst/>
          </a:prstGeom>
        </p:spPr>
        <p:txBody>
          <a:bodyPr vert="horz" lIns="90738" tIns="45370" rIns="90738" bIns="45370" rtlCol="0"/>
          <a:lstStyle>
            <a:lvl1pPr algn="l">
              <a:defRPr sz="10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81" y="3"/>
            <a:ext cx="2918830" cy="495028"/>
          </a:xfrm>
          <a:prstGeom prst="rect">
            <a:avLst/>
          </a:prstGeom>
        </p:spPr>
        <p:txBody>
          <a:bodyPr vert="horz" lIns="90738" tIns="45370" rIns="90738" bIns="45370" rtlCol="0"/>
          <a:lstStyle>
            <a:lvl1pPr algn="r">
              <a:defRPr sz="1000"/>
            </a:lvl1pPr>
          </a:lstStyle>
          <a:p>
            <a:fld id="{70F99883-74AE-4A2C-81B7-5B86A08198C0}" type="datetimeFigureOut">
              <a:rPr kumimoji="1" lang="ja-JP" altLang="en-US" smtClean="0"/>
              <a:t>2023/7/21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81225" y="1231900"/>
            <a:ext cx="2373313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38" tIns="45370" rIns="90738" bIns="45370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7"/>
            <a:ext cx="5388610" cy="3884860"/>
          </a:xfrm>
          <a:prstGeom prst="rect">
            <a:avLst/>
          </a:prstGeom>
        </p:spPr>
        <p:txBody>
          <a:bodyPr vert="horz" lIns="90738" tIns="45370" rIns="90738" bIns="4537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7" y="9371289"/>
            <a:ext cx="2918830" cy="495027"/>
          </a:xfrm>
          <a:prstGeom prst="rect">
            <a:avLst/>
          </a:prstGeom>
        </p:spPr>
        <p:txBody>
          <a:bodyPr vert="horz" lIns="90738" tIns="45370" rIns="90738" bIns="45370" rtlCol="0" anchor="b"/>
          <a:lstStyle>
            <a:lvl1pPr algn="l">
              <a:defRPr sz="10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81" y="9371289"/>
            <a:ext cx="2918830" cy="495027"/>
          </a:xfrm>
          <a:prstGeom prst="rect">
            <a:avLst/>
          </a:prstGeom>
        </p:spPr>
        <p:txBody>
          <a:bodyPr vert="horz" lIns="90738" tIns="45370" rIns="90738" bIns="45370" rtlCol="0" anchor="b"/>
          <a:lstStyle>
            <a:lvl1pPr algn="r">
              <a:defRPr sz="1000"/>
            </a:lvl1pPr>
          </a:lstStyle>
          <a:p>
            <a:fld id="{ACD93CC5-A9B8-46A1-B8C3-70AA73E05DA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168" y="1785129"/>
            <a:ext cx="6609239" cy="3797500"/>
          </a:xfrm>
          <a:prstGeom prst="rect">
            <a:avLst/>
          </a:prstGeom>
        </p:spPr>
        <p:txBody>
          <a:bodyPr anchor="b"/>
          <a:lstStyle>
            <a:lvl1pPr algn="ctr"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947" y="5729075"/>
            <a:ext cx="5831681" cy="263350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41"/>
            </a:lvl1pPr>
            <a:lvl2pPr marL="388757" indent="0" algn="ctr">
              <a:buNone/>
              <a:defRPr sz="1701"/>
            </a:lvl2pPr>
            <a:lvl3pPr marL="777514" indent="0" algn="ctr">
              <a:buNone/>
              <a:defRPr sz="1531"/>
            </a:lvl3pPr>
            <a:lvl4pPr marL="1166271" indent="0" algn="ctr">
              <a:buNone/>
              <a:defRPr sz="1360"/>
            </a:lvl4pPr>
            <a:lvl5pPr marL="1555029" indent="0" algn="ctr">
              <a:buNone/>
              <a:defRPr sz="1360"/>
            </a:lvl5pPr>
            <a:lvl6pPr marL="1943786" indent="0" algn="ctr">
              <a:buNone/>
              <a:defRPr sz="1360"/>
            </a:lvl6pPr>
            <a:lvl7pPr marL="2332543" indent="0" algn="ctr">
              <a:buNone/>
              <a:defRPr sz="1360"/>
            </a:lvl7pPr>
            <a:lvl8pPr marL="2721300" indent="0" algn="ctr">
              <a:buNone/>
              <a:defRPr sz="1360"/>
            </a:lvl8pPr>
            <a:lvl9pPr marL="3110057" indent="0" algn="ctr">
              <a:buNone/>
              <a:defRPr sz="136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4A3B7E-DD21-4048-88F3-59665D8E8CD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7/21/2023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903F17-9641-4B84-A974-7D55D06F189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892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294DBB-917B-4186-A703-7409F7CF8E5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7/21/2023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B72EE-4B45-425F-B500-026DA88CB77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652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4396" y="580735"/>
            <a:ext cx="1676608" cy="924378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571" y="580735"/>
            <a:ext cx="4932630" cy="924378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4D20DD-EE55-4DDE-BB8B-8D151B9371C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7/21/2023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60586A-009D-4946-86B1-6BEB0D580BF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806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2877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E7DE13-46BE-4B37-9FBB-8FA2A87D722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7/21/2023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7FC707-0A99-4B85-9C38-B64E72987C1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207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522" y="2719357"/>
            <a:ext cx="6706433" cy="4537305"/>
          </a:xfrm>
          <a:prstGeom prst="rect">
            <a:avLst/>
          </a:prstGeom>
        </p:spPr>
        <p:txBody>
          <a:bodyPr anchor="b"/>
          <a:lstStyle>
            <a:lvl1pPr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522" y="7299586"/>
            <a:ext cx="6706433" cy="23860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41">
                <a:solidFill>
                  <a:schemeClr val="tx1"/>
                </a:solidFill>
              </a:defRPr>
            </a:lvl1pPr>
            <a:lvl2pPr marL="388757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777514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3pPr>
            <a:lvl4pPr marL="1166271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5029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786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2543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13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10057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84D596-71CB-401C-BE2A-FF96587D8E9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7/21/2023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9CCBC2-8C21-4C9A-A2A0-C4F7CFD13B6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403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71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6385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FDC24-657B-46BD-9F76-F6EB56EE60B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7/21/2023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8B99DA-1B7B-4D03-B44C-EA0B6BFD2A8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169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580737"/>
            <a:ext cx="6706433" cy="210832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584" y="2673905"/>
            <a:ext cx="32894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584" y="3984345"/>
            <a:ext cx="32894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6385" y="2673905"/>
            <a:ext cx="33056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6385" y="3984345"/>
            <a:ext cx="33056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244564-11C5-49CA-A6C6-0EFA5B9EEF5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7/21/2023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0FB411-F8C4-4E71-AA2F-EFB8BA58573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28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3C5F0A-E814-4F5B-8509-4826EF6EAFA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7/21/2023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C3135D-753B-4641-9B40-F5C756AB03B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906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49F838-D727-4C3D-981F-C91357BA972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7/21/2023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7CFDE-7B0F-4037-894D-A6CABA6358C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309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/>
          <a:lstStyle>
            <a:lvl1pPr>
              <a:defRPr sz="2721"/>
            </a:lvl1pPr>
            <a:lvl2pPr>
              <a:defRPr sz="2381"/>
            </a:lvl2pPr>
            <a:lvl3pPr>
              <a:defRPr sz="2041"/>
            </a:lvl3pPr>
            <a:lvl4pPr>
              <a:defRPr sz="1701"/>
            </a:lvl4pPr>
            <a:lvl5pPr>
              <a:defRPr sz="1701"/>
            </a:lvl5pPr>
            <a:lvl6pPr>
              <a:defRPr sz="1701"/>
            </a:lvl6pPr>
            <a:lvl7pPr>
              <a:defRPr sz="1701"/>
            </a:lvl7pPr>
            <a:lvl8pPr>
              <a:defRPr sz="1701"/>
            </a:lvl8pPr>
            <a:lvl9pPr>
              <a:defRPr sz="170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78700-CC02-43A7-8D67-617F0C9B34C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7/21/2023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7CBD56-090A-4AA6-BB18-0A87B6BE424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046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721"/>
            </a:lvl1pPr>
            <a:lvl2pPr marL="388757" indent="0">
              <a:buNone/>
              <a:defRPr sz="2381"/>
            </a:lvl2pPr>
            <a:lvl3pPr marL="777514" indent="0">
              <a:buNone/>
              <a:defRPr sz="2041"/>
            </a:lvl3pPr>
            <a:lvl4pPr marL="1166271" indent="0">
              <a:buNone/>
              <a:defRPr sz="1701"/>
            </a:lvl4pPr>
            <a:lvl5pPr marL="1555029" indent="0">
              <a:buNone/>
              <a:defRPr sz="1701"/>
            </a:lvl5pPr>
            <a:lvl6pPr marL="1943786" indent="0">
              <a:buNone/>
              <a:defRPr sz="1701"/>
            </a:lvl6pPr>
            <a:lvl7pPr marL="2332543" indent="0">
              <a:buNone/>
              <a:defRPr sz="1701"/>
            </a:lvl7pPr>
            <a:lvl8pPr marL="2721300" indent="0">
              <a:buNone/>
              <a:defRPr sz="1701"/>
            </a:lvl8pPr>
            <a:lvl9pPr marL="3110057" indent="0">
              <a:buNone/>
              <a:defRPr sz="1701"/>
            </a:lvl9pPr>
          </a:lstStyle>
          <a:p>
            <a:pPr lvl="0"/>
            <a:r>
              <a:rPr lang="ja-JP" altLang="en-US" noProof="0" dirty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CF08AA-2110-42CD-8773-E3A4EF59A3C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7/21/2023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9A334-02AD-4810-8742-6DB93C5EA25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634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746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txStyles>
    <p:titleStyle>
      <a:lvl1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2pPr>
      <a:lvl3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3pPr>
      <a:lvl4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4pPr>
      <a:lvl5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5pPr>
      <a:lvl6pPr marL="4572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6pPr>
      <a:lvl7pPr marL="9144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7pPr>
      <a:lvl8pPr marL="13716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8pPr>
      <a:lvl9pPr marL="18288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9pPr>
    </p:titleStyle>
    <p:bodyStyle>
      <a:lvl1pPr marL="193675" indent="-193675" algn="l" defTabSz="776288" rtl="0" fontAlgn="base">
        <a:lnSpc>
          <a:spcPct val="90000"/>
        </a:lnSpc>
        <a:spcBef>
          <a:spcPts val="850"/>
        </a:spcBef>
        <a:spcAft>
          <a:spcPct val="0"/>
        </a:spcAft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2613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48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4783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138164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6922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5679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44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7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514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271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029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3786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2543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30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0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図 2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643" y="-32806"/>
            <a:ext cx="7776000" cy="10909566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794" y="6336657"/>
            <a:ext cx="6691526" cy="3023622"/>
          </a:xfrm>
          <a:prstGeom prst="rect">
            <a:avLst/>
          </a:prstGeom>
        </p:spPr>
      </p:pic>
      <p:pic>
        <p:nvPicPr>
          <p:cNvPr id="20" name="図 1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107" y="2548812"/>
            <a:ext cx="7775464" cy="719329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276" y="509781"/>
            <a:ext cx="1432563" cy="1746508"/>
          </a:xfrm>
          <a:prstGeom prst="rect">
            <a:avLst/>
          </a:prstGeom>
        </p:spPr>
      </p:pic>
      <p:sp>
        <p:nvSpPr>
          <p:cNvPr id="6" name="テキスト ボックス 5"/>
          <p:cNvSpPr txBox="1"/>
          <p:nvPr/>
        </p:nvSpPr>
        <p:spPr>
          <a:xfrm>
            <a:off x="509037" y="2818088"/>
            <a:ext cx="6735177" cy="307777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spAutoFit/>
          </a:bodyPr>
          <a:lstStyle/>
          <a:p>
            <a:pPr algn="ctr"/>
            <a:r>
              <a:rPr lang="ja-JP" altLang="en-US" sz="2000" b="1" spc="20" dirty="0">
                <a:solidFill>
                  <a:srgbClr val="0099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ご自身の悩みを語り合い支援のきっかけを見つけましょう</a:t>
            </a:r>
            <a:endParaRPr lang="ja-JP" altLang="en-US" sz="2000" b="1" dirty="0">
              <a:solidFill>
                <a:srgbClr val="0099FF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04788" y="1358129"/>
            <a:ext cx="1003032" cy="53860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>
              <a:lnSpc>
                <a:spcPts val="2100"/>
              </a:lnSpc>
            </a:pPr>
            <a:r>
              <a:rPr kumimoji="1" lang="ja-JP" altLang="en-US" sz="2000" dirty="0">
                <a:solidFill>
                  <a:srgbClr val="00B0F0"/>
                </a:solidFill>
                <a:latin typeface="+mj-ea"/>
                <a:ea typeface="+mj-ea"/>
                <a:cs typeface="メイリオ" panose="020B0604030504040204" pitchFamily="50" charset="-128"/>
              </a:rPr>
              <a:t>家族向け</a:t>
            </a:r>
            <a:endParaRPr kumimoji="1" lang="en-US" altLang="ja-JP" sz="2000" dirty="0">
              <a:solidFill>
                <a:srgbClr val="00B0F0"/>
              </a:solidFill>
              <a:latin typeface="+mj-ea"/>
              <a:ea typeface="+mj-ea"/>
              <a:cs typeface="メイリオ" panose="020B0604030504040204" pitchFamily="50" charset="-128"/>
            </a:endParaRPr>
          </a:p>
          <a:p>
            <a:pPr algn="ctr">
              <a:lnSpc>
                <a:spcPts val="2100"/>
              </a:lnSpc>
            </a:pPr>
            <a:r>
              <a:rPr kumimoji="1" lang="ja-JP" altLang="en-US" sz="2000" dirty="0">
                <a:solidFill>
                  <a:srgbClr val="00B0F0"/>
                </a:solidFill>
                <a:latin typeface="+mj-ea"/>
                <a:ea typeface="+mj-ea"/>
                <a:cs typeface="メイリオ" panose="020B0604030504040204" pitchFamily="50" charset="-128"/>
              </a:rPr>
              <a:t>セミナー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56565" y="3895335"/>
            <a:ext cx="720000" cy="288000"/>
          </a:xfrm>
          <a:prstGeom prst="rect">
            <a:avLst/>
          </a:prstGeom>
          <a:solidFill>
            <a:srgbClr val="0099FF"/>
          </a:solidFill>
        </p:spPr>
        <p:txBody>
          <a:bodyPr wrap="square" lIns="0" tIns="0" rIns="0" bIns="0" rtlCol="0" anchor="ctr" anchorCtr="0">
            <a:noAutofit/>
          </a:bodyPr>
          <a:lstStyle/>
          <a:p>
            <a:pPr algn="ctr" fontAlgn="ctr"/>
            <a:r>
              <a:rPr lang="ja-JP" altLang="en-US" sz="16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メイリオ" panose="020B0604030504040204" pitchFamily="50" charset="-128"/>
              </a:rPr>
              <a:t>日 時</a:t>
            </a:r>
            <a:endParaRPr kumimoji="1" lang="ja-JP" altLang="en-US" sz="160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メイリオ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56565" y="4863710"/>
            <a:ext cx="720000" cy="288000"/>
          </a:xfrm>
          <a:prstGeom prst="rect">
            <a:avLst/>
          </a:prstGeom>
          <a:solidFill>
            <a:srgbClr val="0099FF"/>
          </a:solidFill>
        </p:spPr>
        <p:txBody>
          <a:bodyPr wrap="square" lIns="0" tIns="0" rIns="0" bIns="0" rtlCol="0" anchor="ctr" anchorCtr="0">
            <a:noAutofit/>
          </a:bodyPr>
          <a:lstStyle/>
          <a:p>
            <a:pPr algn="ctr" fontAlgn="ctr"/>
            <a:r>
              <a:rPr lang="ja-JP" altLang="en-US" sz="16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メイリオ" panose="020B0604030504040204" pitchFamily="50" charset="-128"/>
              </a:rPr>
              <a:t>会 場</a:t>
            </a:r>
            <a:endParaRPr kumimoji="1" lang="ja-JP" altLang="en-US" sz="160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メイリオ" panose="020B0604030504040204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56565" y="5749535"/>
            <a:ext cx="720000" cy="288000"/>
          </a:xfrm>
          <a:prstGeom prst="rect">
            <a:avLst/>
          </a:prstGeom>
          <a:solidFill>
            <a:srgbClr val="0099FF"/>
          </a:solidFill>
        </p:spPr>
        <p:txBody>
          <a:bodyPr wrap="square" lIns="0" tIns="0" rIns="0" bIns="0" rtlCol="0" anchor="ctr" anchorCtr="0">
            <a:noAutofit/>
          </a:bodyPr>
          <a:lstStyle/>
          <a:p>
            <a:pPr algn="ctr" fontAlgn="ctr"/>
            <a:r>
              <a:rPr lang="ja-JP" altLang="en-US" sz="16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メイリオ" panose="020B0604030504040204" pitchFamily="50" charset="-128"/>
              </a:rPr>
              <a:t>定 員</a:t>
            </a:r>
            <a:endParaRPr kumimoji="1" lang="ja-JP" altLang="en-US" sz="160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メイリオ" panose="020B0604030504040204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1346266" y="5722791"/>
            <a:ext cx="2187509" cy="446276"/>
          </a:xfrm>
          <a:prstGeom prst="rect">
            <a:avLst/>
          </a:prstGeom>
        </p:spPr>
        <p:txBody>
          <a:bodyPr wrap="square" lIns="0" tIns="0" rIns="0" bIns="0" anchor="ctr" anchorCtr="0">
            <a:spAutoFit/>
          </a:bodyPr>
          <a:lstStyle/>
          <a:p>
            <a:pPr>
              <a:spcBef>
                <a:spcPts val="50"/>
              </a:spcBef>
            </a:pPr>
            <a:r>
              <a:rPr lang="ja-JP" altLang="en-US" sz="29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定員</a:t>
            </a:r>
            <a:r>
              <a:rPr lang="en-US" altLang="ja-JP" sz="29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20</a:t>
            </a:r>
            <a:r>
              <a:rPr lang="ja-JP" altLang="en-US" sz="29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名様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96658" y="9501536"/>
            <a:ext cx="4132868" cy="53091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ja-JP" altLang="en-US" sz="1450" spc="5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メイリオ" panose="020B0604030504040204" pitchFamily="50" charset="-128"/>
              </a:rPr>
              <a:t>お問い合わせ・お申込み</a:t>
            </a:r>
            <a:endParaRPr lang="en-US" altLang="ja-JP" sz="1450" spc="50" dirty="0">
              <a:latin typeface="HGPｺﾞｼｯｸE" panose="020B0900000000000000" pitchFamily="50" charset="-128"/>
              <a:ea typeface="HGPｺﾞｼｯｸE" panose="020B0900000000000000" pitchFamily="50" charset="-128"/>
              <a:cs typeface="メイリオ" panose="020B0604030504040204" pitchFamily="50" charset="-128"/>
            </a:endParaRPr>
          </a:p>
          <a:p>
            <a:r>
              <a:rPr lang="ja-JP" altLang="en-US" sz="2000" spc="5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メイリオ" panose="020B0604030504040204" pitchFamily="50" charset="-128"/>
              </a:rPr>
              <a:t> 北勢地域若者サポートステーション</a:t>
            </a:r>
            <a:endParaRPr lang="en-US" altLang="ja-JP" sz="2000" spc="50" dirty="0">
              <a:latin typeface="HGPｺﾞｼｯｸE" panose="020B0900000000000000" pitchFamily="50" charset="-128"/>
              <a:ea typeface="HGPｺﾞｼｯｸE" panose="020B0900000000000000" pitchFamily="50" charset="-128"/>
              <a:cs typeface="メイリオ" panose="020B0604030504040204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4664410" y="9644297"/>
            <a:ext cx="2826050" cy="692497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>
              <a:lnSpc>
                <a:spcPts val="2200"/>
              </a:lnSpc>
            </a:pPr>
            <a:r>
              <a:rPr lang="en-US" altLang="ja-JP" sz="2200" b="1" dirty="0">
                <a:latin typeface="Vrinda" panose="020B0502040204020203" pitchFamily="34" charset="0"/>
                <a:ea typeface="メイリオ" panose="020B0604030504040204" pitchFamily="50" charset="-128"/>
                <a:cs typeface="Vrinda" panose="020B0502040204020203" pitchFamily="34" charset="0"/>
              </a:rPr>
              <a:t>TEL 059‐359‐7280</a:t>
            </a:r>
          </a:p>
          <a:p>
            <a:pPr>
              <a:lnSpc>
                <a:spcPts val="1400"/>
              </a:lnSpc>
            </a:pPr>
            <a:r>
              <a:rPr lang="en-US" altLang="ja-JP" sz="1800" b="1" dirty="0">
                <a:latin typeface="Vrinda" panose="020B0502040204020203" pitchFamily="34" charset="0"/>
                <a:ea typeface="メイリオ" panose="020B0604030504040204" pitchFamily="50" charset="-128"/>
                <a:cs typeface="Vrinda" panose="020B0502040204020203" pitchFamily="34" charset="0"/>
              </a:rPr>
              <a:t>MAIL </a:t>
            </a:r>
            <a:r>
              <a:rPr lang="en-US" altLang="ja-JP" sz="1200" b="1" dirty="0" err="1">
                <a:latin typeface="Vrinda" panose="020B0502040204020203" pitchFamily="34" charset="0"/>
                <a:ea typeface="メイリオ" panose="020B0604030504040204" pitchFamily="50" charset="-128"/>
                <a:cs typeface="Vrinda" panose="020B0502040204020203" pitchFamily="34" charset="0"/>
              </a:rPr>
              <a:t>wakamono</a:t>
            </a:r>
            <a:r>
              <a:rPr lang="ja-JP" altLang="en-US" sz="1800" b="1" dirty="0">
                <a:latin typeface="Vrinda" panose="020B0502040204020203" pitchFamily="34" charset="0"/>
                <a:ea typeface="メイリオ" panose="020B0604030504040204" pitchFamily="50" charset="-128"/>
                <a:cs typeface="Vrinda" panose="020B0502040204020203" pitchFamily="34" charset="0"/>
              </a:rPr>
              <a:t>＠</a:t>
            </a:r>
            <a:r>
              <a:rPr lang="en-US" altLang="ja-JP" sz="1200" b="1" dirty="0">
                <a:latin typeface="Vrinda" panose="020B0502040204020203" pitchFamily="34" charset="0"/>
                <a:ea typeface="メイリオ" panose="020B0604030504040204" pitchFamily="50" charset="-128"/>
                <a:cs typeface="Vrinda" panose="020B0502040204020203" pitchFamily="34" charset="0"/>
              </a:rPr>
              <a:t>hokusapo.com </a:t>
            </a:r>
          </a:p>
          <a:p>
            <a:pPr>
              <a:lnSpc>
                <a:spcPts val="1800"/>
              </a:lnSpc>
            </a:pPr>
            <a:r>
              <a:rPr lang="en-US" altLang="ja-JP" sz="1800" b="1" dirty="0">
                <a:latin typeface="Vrinda" panose="020B0502040204020203" pitchFamily="34" charset="0"/>
                <a:ea typeface="メイリオ" panose="020B0604030504040204" pitchFamily="50" charset="-128"/>
                <a:cs typeface="Vrinda" panose="020B0502040204020203" pitchFamily="34" charset="0"/>
              </a:rPr>
              <a:t>URL </a:t>
            </a:r>
            <a:r>
              <a:rPr lang="en-US" altLang="ja-JP" sz="1600" b="1" dirty="0">
                <a:latin typeface="Vrinda" panose="020B0502040204020203" pitchFamily="34" charset="0"/>
                <a:ea typeface="メイリオ" panose="020B0604030504040204" pitchFamily="50" charset="-128"/>
                <a:cs typeface="Vrinda" panose="020B0502040204020203" pitchFamily="34" charset="0"/>
              </a:rPr>
              <a:t> http://hokusapo.com</a:t>
            </a:r>
            <a:endParaRPr kumimoji="1" lang="ja-JP" altLang="en-US" sz="1800" b="1" dirty="0">
              <a:latin typeface="Vrinda" panose="020B0502040204020203" pitchFamily="34" charset="0"/>
              <a:ea typeface="メイリオ" panose="020B0604030504040204" pitchFamily="50" charset="-128"/>
              <a:cs typeface="Vrinda" panose="020B0502040204020203" pitchFamily="34" charset="0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1336741" y="3740685"/>
            <a:ext cx="4622099" cy="987450"/>
          </a:xfrm>
          <a:prstGeom prst="rect">
            <a:avLst/>
          </a:prstGeom>
        </p:spPr>
        <p:txBody>
          <a:bodyPr wrap="square" lIns="0" tIns="0" rIns="0" bIns="0" anchor="ctr" anchorCtr="0">
            <a:spAutoFit/>
          </a:bodyPr>
          <a:lstStyle/>
          <a:p>
            <a:pPr fontAlgn="base">
              <a:lnSpc>
                <a:spcPts val="4800"/>
              </a:lnSpc>
            </a:pPr>
            <a:r>
              <a:rPr lang="en-US" altLang="ja-JP" sz="3000" b="1" dirty="0">
                <a:solidFill>
                  <a:srgbClr val="E5001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202</a:t>
            </a:r>
            <a:r>
              <a:rPr lang="ja-JP" altLang="en-US" sz="3000" b="1" dirty="0">
                <a:solidFill>
                  <a:srgbClr val="E5001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３年</a:t>
            </a:r>
            <a:r>
              <a:rPr lang="en-US" altLang="ja-JP" sz="4800" b="1" dirty="0">
                <a:solidFill>
                  <a:srgbClr val="E5001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9</a:t>
            </a:r>
            <a:r>
              <a:rPr lang="ja-JP" altLang="en-US" sz="3000" b="1" dirty="0">
                <a:solidFill>
                  <a:srgbClr val="E5001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</a:t>
            </a:r>
            <a:r>
              <a:rPr lang="ja-JP" altLang="en-US" sz="4800" b="1" dirty="0">
                <a:solidFill>
                  <a:srgbClr val="E5001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２</a:t>
            </a:r>
            <a:r>
              <a:rPr lang="ja-JP" altLang="en-US" sz="3000" b="1" spc="-800" dirty="0">
                <a:solidFill>
                  <a:srgbClr val="E5001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</a:t>
            </a:r>
            <a:r>
              <a:rPr lang="ja-JP" altLang="en-US" sz="3000" b="1" dirty="0">
                <a:solidFill>
                  <a:srgbClr val="E5001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（土）</a:t>
            </a:r>
            <a:endParaRPr lang="en-US" altLang="ja-JP" sz="3000" b="1" dirty="0">
              <a:solidFill>
                <a:srgbClr val="E5001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2900"/>
              </a:lnSpc>
            </a:pPr>
            <a:r>
              <a:rPr lang="en-US" altLang="ja-JP" sz="32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13:30</a:t>
            </a:r>
            <a:r>
              <a:rPr lang="ja-JP" altLang="en-US" sz="32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～</a:t>
            </a:r>
            <a:r>
              <a:rPr lang="en-US" altLang="ja-JP" sz="32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16:00</a:t>
            </a:r>
            <a:endParaRPr lang="ja-JP" altLang="en-US" sz="32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1210471" y="4991090"/>
            <a:ext cx="3693124" cy="430887"/>
          </a:xfrm>
          <a:prstGeom prst="rect">
            <a:avLst/>
          </a:prstGeom>
        </p:spPr>
        <p:txBody>
          <a:bodyPr wrap="square" lIns="0" tIns="0" rIns="0" bIns="0" anchor="ctr" anchorCtr="0">
            <a:spAutoFit/>
          </a:bodyPr>
          <a:lstStyle/>
          <a:p>
            <a:pPr>
              <a:spcBef>
                <a:spcPts val="50"/>
              </a:spcBef>
            </a:pPr>
            <a:r>
              <a:rPr lang="ja-JP" altLang="en-US" sz="28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endParaRPr lang="ja-JP" altLang="en-US" sz="22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 rot="634271">
            <a:off x="5498649" y="4377917"/>
            <a:ext cx="1498600" cy="1239689"/>
          </a:xfrm>
          <a:prstGeom prst="rect">
            <a:avLst/>
          </a:prstGeom>
          <a:noFill/>
        </p:spPr>
        <p:txBody>
          <a:bodyPr wrap="square" lIns="0" tIns="72000" rIns="0" bIns="0" rtlCol="0" anchor="ctr" anchorCtr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ja-JP" altLang="en-US" sz="33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参加費</a:t>
            </a:r>
            <a:endParaRPr lang="en-US" altLang="ja-JP" sz="33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>
              <a:lnSpc>
                <a:spcPts val="5500"/>
              </a:lnSpc>
            </a:pPr>
            <a:r>
              <a:rPr lang="ja-JP" altLang="en-US" sz="52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無料</a:t>
            </a:r>
            <a:endParaRPr kumimoji="1" lang="ja-JP" altLang="en-US" sz="52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2831710" y="6355707"/>
            <a:ext cx="1930016" cy="369332"/>
          </a:xfrm>
          <a:prstGeom prst="rect">
            <a:avLst/>
          </a:prstGeom>
        </p:spPr>
        <p:txBody>
          <a:bodyPr wrap="none" lIns="0" rIns="0" bIns="0" anchor="ctr" anchorCtr="0">
            <a:spAutoFit/>
          </a:bodyPr>
          <a:lstStyle/>
          <a:p>
            <a:pPr fontAlgn="ctr"/>
            <a:r>
              <a:rPr lang="ja-JP" altLang="en-US" sz="2100" b="1" spc="50" dirty="0">
                <a:solidFill>
                  <a:srgbClr val="FFFF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講　座　内　容</a:t>
            </a: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1147557" y="6968820"/>
            <a:ext cx="5458138" cy="786360"/>
          </a:xfrm>
          <a:prstGeom prst="rect">
            <a:avLst/>
          </a:prstGeom>
          <a:noFill/>
        </p:spPr>
        <p:txBody>
          <a:bodyPr wrap="square" lIns="0" tIns="72000" rIns="0" bIns="0" rtlCol="0" anchor="ctr" anchorCtr="0">
            <a:spAutoFit/>
          </a:bodyPr>
          <a:lstStyle/>
          <a:p>
            <a:pPr algn="ctr" fontAlgn="ctr">
              <a:lnSpc>
                <a:spcPts val="2700"/>
              </a:lnSpc>
            </a:pPr>
            <a:r>
              <a:rPr lang="ja-JP" altLang="en-US" sz="2800" b="1" spc="-3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グループワーク</a:t>
            </a:r>
            <a:endParaRPr lang="en-US" altLang="ja-JP" sz="2800" b="1" spc="-3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 fontAlgn="ctr">
              <a:lnSpc>
                <a:spcPts val="2700"/>
              </a:lnSpc>
            </a:pPr>
            <a:r>
              <a:rPr lang="ja-JP" altLang="en-US" sz="2800" b="1" spc="-3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～　家族の方と支援員の相談会　～</a:t>
            </a:r>
            <a:endParaRPr lang="en-US" altLang="ja-JP" sz="2800" b="1" spc="-3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5092466" y="8833392"/>
            <a:ext cx="2777120" cy="39754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>
              <a:lnSpc>
                <a:spcPts val="1000"/>
              </a:lnSpc>
            </a:pPr>
            <a:r>
              <a:rPr lang="ja-JP" altLang="en-US" sz="7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講師</a:t>
            </a:r>
            <a:endParaRPr lang="en-US" altLang="ja-JP" sz="700" dirty="0">
              <a:latin typeface="ＭＳ ゴシック" panose="020B0609070205080204" pitchFamily="49" charset="-128"/>
              <a:ea typeface="ＭＳ ゴシック" panose="020B0609070205080204" pitchFamily="49" charset="-128"/>
              <a:cs typeface="メイリオ" panose="020B0604030504040204" pitchFamily="50" charset="-128"/>
            </a:endParaRPr>
          </a:p>
          <a:p>
            <a:pPr>
              <a:lnSpc>
                <a:spcPts val="1400"/>
              </a:lnSpc>
            </a:pP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小林　理華　氏</a:t>
            </a:r>
          </a:p>
          <a:p>
            <a:pPr>
              <a:lnSpc>
                <a:spcPts val="700"/>
              </a:lnSpc>
            </a:pPr>
            <a:endParaRPr kumimoji="1" lang="ja-JP" altLang="en-US" sz="700" spc="-80" dirty="0">
              <a:latin typeface="ＭＳ ゴシック" panose="020B0609070205080204" pitchFamily="49" charset="-128"/>
              <a:ea typeface="ＭＳ ゴシック" panose="020B0609070205080204" pitchFamily="49" charset="-128"/>
              <a:cs typeface="メイリオ" panose="020B0604030504040204" pitchFamily="50" charset="-128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1827535" y="742576"/>
            <a:ext cx="6753517" cy="123110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r>
              <a:rPr kumimoji="1" lang="ja-JP" altLang="en-US" sz="40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  <a:cs typeface="メイリオ" panose="020B0604030504040204" pitchFamily="50" charset="-128"/>
              </a:rPr>
              <a:t>　　</a:t>
            </a:r>
            <a:r>
              <a:rPr kumimoji="1" lang="ja-JP" altLang="en-US" sz="4000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rgbClr val="FFFF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HG創英角ｺﾞｼｯｸUB" panose="020B0909000000000000" pitchFamily="49" charset="-128"/>
                <a:ea typeface="HG創英角ｺﾞｼｯｸUB" panose="020B0909000000000000" pitchFamily="49" charset="-128"/>
                <a:cs typeface="メイリオ" panose="020B0604030504040204" pitchFamily="50" charset="-128"/>
              </a:rPr>
              <a:t>就職氷河期世代</a:t>
            </a:r>
            <a:endParaRPr kumimoji="1" lang="en-US" altLang="ja-JP" sz="4000" dirty="0"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  <a:solidFill>
                <a:srgbClr val="FFFF00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HG創英角ｺﾞｼｯｸUB" panose="020B0909000000000000" pitchFamily="49" charset="-128"/>
              <a:ea typeface="HG創英角ｺﾞｼｯｸUB" panose="020B0909000000000000" pitchFamily="49" charset="-128"/>
              <a:cs typeface="メイリオ" panose="020B0604030504040204" pitchFamily="50" charset="-128"/>
            </a:endParaRPr>
          </a:p>
          <a:p>
            <a:r>
              <a:rPr lang="ja-JP" altLang="en-US" sz="4000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rgbClr val="FFFF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HG創英角ｺﾞｼｯｸUB" panose="020B0909000000000000" pitchFamily="49" charset="-128"/>
                <a:ea typeface="HG創英角ｺﾞｼｯｸUB" panose="020B0909000000000000" pitchFamily="49" charset="-128"/>
                <a:cs typeface="メイリオ" panose="020B0604030504040204" pitchFamily="50" charset="-128"/>
              </a:rPr>
              <a:t>保護者と支援員の相談会</a:t>
            </a:r>
            <a:endParaRPr kumimoji="1" lang="ja-JP" altLang="en-US" sz="4000" dirty="0"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  <a:solidFill>
                <a:srgbClr val="FFFF00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HG創英角ｺﾞｼｯｸUB" panose="020B0909000000000000" pitchFamily="49" charset="-128"/>
              <a:ea typeface="HG創英角ｺﾞｼｯｸUB" panose="020B0909000000000000" pitchFamily="49" charset="-128"/>
              <a:cs typeface="メイリオ" panose="020B0604030504040204" pitchFamily="50" charset="-128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774892" y="7971617"/>
            <a:ext cx="6043651" cy="73866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r>
              <a:rPr kumimoji="1"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参加された方同士で悩み事などを話し合いながらグループ内で</a:t>
            </a:r>
            <a:endParaRPr kumimoji="1"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共有します。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支援員の話や他の御家族からの話を聞きながら、</a:t>
            </a: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解決の糸口を一緒に探していきましょう。</a:t>
            </a:r>
            <a:endParaRPr kumimoji="1" lang="ja-JP" altLang="en-US" sz="16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9" name="円/楕円 28"/>
          <p:cNvSpPr/>
          <p:nvPr/>
        </p:nvSpPr>
        <p:spPr>
          <a:xfrm>
            <a:off x="5854115" y="3527244"/>
            <a:ext cx="1390099" cy="1414331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lIns="0" tIns="0" rIns="0" bIns="0" rtlCol="0" anchor="ctr">
            <a:spAutoFit/>
          </a:bodyPr>
          <a:lstStyle/>
          <a:p>
            <a:pPr algn="ctr"/>
            <a:endParaRPr kumimoji="1" lang="ja-JP" altLang="en-US" sz="3200" b="1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5867174" y="3758529"/>
            <a:ext cx="1363980" cy="98488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kumimoji="1" lang="ja-JP" altLang="en-US" sz="32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参加</a:t>
            </a:r>
            <a:endParaRPr kumimoji="1" lang="en-US" altLang="ja-JP" sz="32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32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無料</a:t>
            </a:r>
            <a:endParaRPr kumimoji="1" lang="ja-JP" altLang="en-US" sz="32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1307785" y="4776014"/>
            <a:ext cx="5352093" cy="964367"/>
          </a:xfrm>
          <a:prstGeom prst="rect">
            <a:avLst/>
          </a:prstGeom>
        </p:spPr>
        <p:txBody>
          <a:bodyPr wrap="square" lIns="0" tIns="0" rIns="0" bIns="0" anchor="ctr" anchorCtr="0">
            <a:spAutoFit/>
          </a:bodyPr>
          <a:lstStyle/>
          <a:p>
            <a:pPr>
              <a:spcBef>
                <a:spcPts val="50"/>
              </a:spcBef>
            </a:pPr>
            <a:r>
              <a:rPr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四日市市総合会館 ８階第３会議室</a:t>
            </a:r>
            <a:r>
              <a:rPr lang="ja-JP" altLang="en-US" sz="29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endParaRPr lang="en-US" altLang="ja-JP" sz="29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spcBef>
                <a:spcPts val="50"/>
              </a:spcBef>
            </a:pPr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（四日市市諏訪町２番２号）</a:t>
            </a:r>
            <a:endParaRPr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spcBef>
                <a:spcPts val="50"/>
              </a:spcBef>
            </a:pPr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1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尚、お車でお越しの方は駐車料金は自己負担となります。ご了承ください。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8A39FB48-BFFC-3616-C716-FB8D1D1DAFD8}"/>
              </a:ext>
            </a:extLst>
          </p:cNvPr>
          <p:cNvSpPr/>
          <p:nvPr/>
        </p:nvSpPr>
        <p:spPr>
          <a:xfrm>
            <a:off x="3577884" y="5818373"/>
            <a:ext cx="3303005" cy="307777"/>
          </a:xfrm>
          <a:prstGeom prst="rect">
            <a:avLst/>
          </a:prstGeom>
        </p:spPr>
        <p:txBody>
          <a:bodyPr wrap="square" lIns="0" tIns="0" rIns="0" bIns="0" anchor="ctr" anchorCtr="0">
            <a:spAutoFit/>
          </a:bodyPr>
          <a:lstStyle/>
          <a:p>
            <a:pPr>
              <a:spcBef>
                <a:spcPts val="50"/>
              </a:spcBef>
            </a:pPr>
            <a:r>
              <a:rPr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電話でご予約お受けします</a:t>
            </a:r>
          </a:p>
        </p:txBody>
      </p:sp>
    </p:spTree>
    <p:extLst>
      <p:ext uri="{BB962C8B-B14F-4D97-AF65-F5344CB8AC3E}">
        <p14:creationId xmlns:p14="http://schemas.microsoft.com/office/powerpoint/2010/main" val="3071132631"/>
      </p:ext>
    </p:extLst>
  </p:cSld>
  <p:clrMapOvr>
    <a:masterClrMapping/>
  </p:clrMapOvr>
</p:sld>
</file>

<file path=ppt/theme/theme1.xml><?xml version="1.0" encoding="utf-8"?>
<a:theme xmlns:a="http://schemas.openxmlformats.org/drawingml/2006/main" name="1_ガイド入りテンプレートサンプル20130531三木さん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wrap="square" lIns="0" tIns="0" rIns="0" bIns="0">
        <a:spAutoFit/>
      </a:bodyPr>
      <a:lstStyle>
        <a:defPPr>
          <a:defRPr sz="3200" b="1" dirty="0" smtClean="0">
            <a:latin typeface="HGP創英角ｺﾞｼｯｸUB" panose="020B0900000000000000" pitchFamily="50" charset="-128"/>
            <a:ea typeface="HGP創英角ｺﾞｼｯｸUB" panose="020B0900000000000000" pitchFamily="50" charset="-128"/>
          </a:defRPr>
        </a:defPPr>
      </a:lstStyle>
    </a:spDef>
    <a:txDef>
      <a:spPr>
        <a:noFill/>
      </a:spPr>
      <a:bodyPr wrap="none" lIns="0" tIns="0" rIns="0" bIns="0" rtlCol="0" anchor="ctr" anchorCtr="0">
        <a:spAutoFit/>
      </a:bodyPr>
      <a:lstStyle>
        <a:defPPr>
          <a:defRPr sz="2000" dirty="0">
            <a:latin typeface="メイリオ" panose="020B0604030504040204" pitchFamily="50" charset="-128"/>
            <a:ea typeface="メイリオ" panose="020B0604030504040204" pitchFamily="50" charset="-128"/>
            <a:cs typeface="メイリオ" panose="020B0604030504040204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5.potx" id="{3F8E5C06-014F-4A13-A3C7-E133BECAFD1E}" vid="{BD152B00-4CFD-4022-8208-530F7579D794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162</Words>
  <Application>Microsoft Office PowerPoint</Application>
  <PresentationFormat>ユーザー設定</PresentationFormat>
  <Paragraphs>33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HGPｺﾞｼｯｸE</vt:lpstr>
      <vt:lpstr>HGP創英角ｺﾞｼｯｸUB</vt:lpstr>
      <vt:lpstr>HG創英角ｺﾞｼｯｸUB</vt:lpstr>
      <vt:lpstr>ＭＳ Ｐゴシック</vt:lpstr>
      <vt:lpstr>ＭＳ ゴシック</vt:lpstr>
      <vt:lpstr>メイリオ</vt:lpstr>
      <vt:lpstr>Arial</vt:lpstr>
      <vt:lpstr>Calibri</vt:lpstr>
      <vt:lpstr>Calibri Light</vt:lpstr>
      <vt:lpstr>Vrinda</vt:lpstr>
      <vt:lpstr>1_ガイド入りテンプレートサンプル20130531三木さん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2017-01-23T02:15:05Z</dcterms:created>
  <dcterms:modified xsi:type="dcterms:W3CDTF">2023-07-21T04:57:17Z</dcterms:modified>
</cp:coreProperties>
</file>